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61" r:id="rId5"/>
    <p:sldId id="262" r:id="rId6"/>
    <p:sldId id="258" r:id="rId7"/>
    <p:sldId id="275" r:id="rId8"/>
    <p:sldId id="266" r:id="rId9"/>
    <p:sldId id="273" r:id="rId10"/>
    <p:sldId id="260" r:id="rId11"/>
    <p:sldId id="270" r:id="rId12"/>
    <p:sldId id="277" r:id="rId13"/>
    <p:sldId id="269" r:id="rId14"/>
    <p:sldId id="267" r:id="rId15"/>
    <p:sldId id="268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C3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2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Стаж более 30 лет</c:v>
                </c:pt>
                <c:pt idx="1">
                  <c:v>Стаж 20-30 лет</c:v>
                </c:pt>
                <c:pt idx="2">
                  <c:v>Стаж 10-15 лет</c:v>
                </c:pt>
                <c:pt idx="3">
                  <c:v>Стаж менее 5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0.61</c:v>
                </c:pt>
                <c:pt idx="2">
                  <c:v>0.06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2-4557-9BEC-CFDA6A68C4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Стаж более 30 лет</c:v>
                </c:pt>
                <c:pt idx="1">
                  <c:v>Стаж 20-30 лет</c:v>
                </c:pt>
                <c:pt idx="2">
                  <c:v>Стаж 10-15 лет</c:v>
                </c:pt>
                <c:pt idx="3">
                  <c:v>Стаж менее 5 лет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0.25</c:v>
                </c:pt>
                <c:pt idx="1">
                  <c:v>0.4</c:v>
                </c:pt>
                <c:pt idx="2">
                  <c:v>0.1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42-4557-9BEC-CFDA6A68C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829568"/>
        <c:axId val="72835456"/>
        <c:axId val="0"/>
      </c:bar3DChart>
      <c:catAx>
        <c:axId val="7282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835456"/>
        <c:crosses val="autoZero"/>
        <c:auto val="1"/>
        <c:lblAlgn val="ctr"/>
        <c:lblOffset val="100"/>
        <c:noMultiLvlLbl val="0"/>
      </c:catAx>
      <c:valAx>
        <c:axId val="72835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829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18655437627029"/>
          <c:y val="0.65655021826887661"/>
          <c:w val="0.29737007567203766"/>
          <c:h val="0.229567210945279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4745725866902"/>
          <c:y val="5.2505883070078335E-2"/>
          <c:w val="0.7873541237065832"/>
          <c:h val="0.62791077450325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0.65000000000000013</c:v>
                </c:pt>
                <c:pt idx="1">
                  <c:v>0.12000000000000001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0-4420-87DD-D12FD4AEB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35840"/>
        <c:axId val="106664320"/>
      </c:barChart>
      <c:catAx>
        <c:axId val="10603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6664320"/>
        <c:crosses val="autoZero"/>
        <c:auto val="1"/>
        <c:lblAlgn val="ctr"/>
        <c:lblOffset val="100"/>
        <c:noMultiLvlLbl val="0"/>
      </c:catAx>
      <c:valAx>
        <c:axId val="106664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603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14792309789834"/>
          <c:y val="5.4607498043959139E-2"/>
          <c:w val="0.67202526148532427"/>
          <c:h val="0.85458160188632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2022-2023гг.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Педагоги-мужчины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4.0000000000000008E-2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E-4720-B754-F51C6635A1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Педагоги-мужчины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FE-4720-B754-F51C6635A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84512"/>
        <c:axId val="110787200"/>
      </c:barChart>
      <c:catAx>
        <c:axId val="11078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787200"/>
        <c:crosses val="autoZero"/>
        <c:auto val="1"/>
        <c:lblAlgn val="ctr"/>
        <c:lblOffset val="100"/>
        <c:noMultiLvlLbl val="0"/>
      </c:catAx>
      <c:valAx>
        <c:axId val="110787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078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12434297200757"/>
          <c:y val="0.24180405619043316"/>
          <c:w val="0.2460584494077642"/>
          <c:h val="0.45902705632594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baseline="0" dirty="0" smtClean="0"/>
              <a:t>2024 год</a:t>
            </a:r>
            <a:endParaRPr lang="ru-RU" sz="3200" dirty="0"/>
          </a:p>
        </c:rich>
      </c:tx>
      <c:layout>
        <c:manualLayout>
          <c:xMode val="edge"/>
          <c:yMode val="edge"/>
          <c:x val="0.17158343158912376"/>
          <c:y val="0.1176470588235294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cat>
            <c:strRef>
              <c:f>Лист1!$A$2:$A$6</c:f>
              <c:strCache>
                <c:ptCount val="5"/>
                <c:pt idx="0">
                  <c:v>Не имееют</c:v>
                </c:pt>
                <c:pt idx="1">
                  <c:v>Грамота Д/О</c:v>
                </c:pt>
                <c:pt idx="2">
                  <c:v>Грамота У/О</c:v>
                </c:pt>
                <c:pt idx="3">
                  <c:v>Грамота Министерства</c:v>
                </c:pt>
                <c:pt idx="4">
                  <c:v>Почетный работник образования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0.13</c:v>
                </c:pt>
                <c:pt idx="1">
                  <c:v>0.36000000000000015</c:v>
                </c:pt>
                <c:pt idx="2">
                  <c:v>0.38000000000000017</c:v>
                </c:pt>
                <c:pt idx="3">
                  <c:v>0.12000000000000002</c:v>
                </c:pt>
                <c:pt idx="4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B-4BF5-B768-8DD9C597C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/>
              <a:t>2023год</a:t>
            </a:r>
            <a:endParaRPr lang="ru-RU" sz="3200" dirty="0"/>
          </a:p>
        </c:rich>
      </c:tx>
      <c:layout>
        <c:manualLayout>
          <c:xMode val="edge"/>
          <c:yMode val="edge"/>
          <c:x val="0.14824404238523828"/>
          <c:y val="0.1252487586721659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 имеют</c:v>
                </c:pt>
                <c:pt idx="1">
                  <c:v>Грамота Д/О</c:v>
                </c:pt>
                <c:pt idx="2">
                  <c:v>Грамота У/О</c:v>
                </c:pt>
                <c:pt idx="3">
                  <c:v>Грамота Министерства</c:v>
                </c:pt>
                <c:pt idx="4">
                  <c:v>Почетный работник образования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0.12000000000000001</c:v>
                </c:pt>
                <c:pt idx="1">
                  <c:v>0.44</c:v>
                </c:pt>
                <c:pt idx="2">
                  <c:v>0.26</c:v>
                </c:pt>
                <c:pt idx="3">
                  <c:v>6.0000000000000005E-2</c:v>
                </c:pt>
                <c:pt idx="4">
                  <c:v>2.0000000000000004E-2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F-46B3-9B40-5EFB76FDF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D0887-B9C4-4CB2-B5D2-44441AE11BA2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DADB7-7A2F-4F3B-A0FF-A920DD49E6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8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кадрового состава в том, что большая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доля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учителей работает в стенах школы со дня основания. Однако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последние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года произошло «омолаживание» коллектива, а также значительно изменился его гендерный состав.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ADB7-7A2F-4F3B-A0FF-A920DD49E6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Длительное время</a:t>
            </a:r>
            <a:r>
              <a:rPr lang="ru-RU" baseline="0" dirty="0" smtClean="0"/>
              <a:t> процент получения педагогами отраслевых наград менялся незначительно. Но б</a:t>
            </a:r>
            <a:r>
              <a:rPr lang="ru-RU" dirty="0" smtClean="0"/>
              <a:t>лагодаря</a:t>
            </a:r>
            <a:r>
              <a:rPr lang="ru-RU" baseline="0" dirty="0" smtClean="0"/>
              <a:t> результативной работе за последние годы процент получения Почетный грамот значительно вырос.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ADB7-7A2F-4F3B-A0FF-A920DD49E6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методической службы многоярусна и действует на основе методических циклов и образовательных областей. Каждый компонент, играя свою роль, имеет взаимосвязь с другим.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BFB7E-AAEC-4700-B08E-E33803FF80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14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основании анкетирования учителей</a:t>
            </a:r>
            <a:r>
              <a:rPr lang="ru-RU" baseline="0" dirty="0" smtClean="0"/>
              <a:t> и посещения заместителями директора уроков составлено «облако дефицитов» педагогов нашей школы. Некоторые из них выявлены у большинства, другие же имеют отношение к отдельным группам. Полученные данные  положены в основу индивидуального образовательного маршрута каждого учителя.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ADB7-7A2F-4F3B-A0FF-A920DD49E60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59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методической работе школы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 быть время, а главное – желание для инноваций. Поэтому наряду с традиционными вводим и новые формы работы с коллективом.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ADB7-7A2F-4F3B-A0FF-A920DD49E6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Третий год МБОУ СШ №72 в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отрудничестве с областным центром дополнительного образования  «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Экомир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является  региональной инновационной площадкой  по теме «Формирование функциональной грамотности». Ежегодно наши учителя выступают на семинарах по тематике площадки.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ADB7-7A2F-4F3B-A0FF-A920DD49E60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6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+mn-lt"/>
                <a:ea typeface="+mn-ea"/>
              </a:rPr>
              <a:t>И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дея создания наших проектов обусловлена положениями федерального проекта «Успех каждого ребёнка» и муниципального проекта системы образования города Липецка «Дети с особыми потребностями: поддержка и сопровождение». Все проекты школы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характеризуются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взаимопроникновением учебных сред,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aseline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междисциплинарностью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1200" baseline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метапредметностью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ADB7-7A2F-4F3B-A0FF-A920DD49E6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Рейтинг учителей по результативности обусловлен достижениями отдельных учащихся в разных предметных</a:t>
            </a:r>
            <a:r>
              <a:rPr lang="ru-RU" baseline="0" dirty="0" smtClean="0"/>
              <a:t> областях. Мониторинг представляет собой систему критериев, по которым отслеживается  рост как педагогов, так и каждого ученика.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ADB7-7A2F-4F3B-A0FF-A920DD49E6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Одним из важных ориентиров эффективности деятельности методической службы школы является муниципальный мониторинг системы образования (ММСО). По окончании 2023-2024 учебного года МБОУ СШ №72 перешагнула принципиальную для себя  ступень, впервые войдя  в состав школ кластера «Зона развития».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ADB7-7A2F-4F3B-A0FF-A920DD49E60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7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6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9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4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9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2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6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37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8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6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25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66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66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4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9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7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1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0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0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3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7030A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B320-C00A-45D7-86C8-4B045CBBAB1F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D186-28E5-469D-B007-C65DB4AF8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1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7030A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82D9235-75F7-48F2-91AF-A674205D5C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29.11.2024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A4FAD36-990B-4AF1-93C4-ED4C83C9AA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5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6" y="2523280"/>
            <a:ext cx="11631168" cy="1750611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«Методическая работа</a:t>
            </a:r>
            <a:br>
              <a:rPr lang="ru-RU" sz="4400" b="1" dirty="0" smtClean="0"/>
            </a:br>
            <a:r>
              <a:rPr lang="ru-RU" sz="4400" b="1" dirty="0" smtClean="0"/>
              <a:t>МБОУ СШ №72 г. Липецка </a:t>
            </a:r>
            <a:br>
              <a:rPr lang="ru-RU" sz="4400" b="1" dirty="0" smtClean="0"/>
            </a:br>
            <a:r>
              <a:rPr lang="ru-RU" sz="4400" b="1" dirty="0" smtClean="0"/>
              <a:t>в схемах, таблицах и цифрах»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5022" y="4215495"/>
            <a:ext cx="9969661" cy="2254753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в рамках муниципального конкурса заместителей директоров, курирующих методическую работу,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 «Свой голос-2024»</a:t>
            </a:r>
          </a:p>
          <a:p>
            <a:endParaRPr lang="ru-RU" sz="2800" dirty="0" smtClean="0"/>
          </a:p>
          <a:p>
            <a:r>
              <a:rPr lang="ru-RU" sz="2800" dirty="0" smtClean="0"/>
              <a:t>Автор презентации: заместитель директора Ирзаева Ю.С.</a:t>
            </a:r>
          </a:p>
          <a:p>
            <a:endParaRPr lang="ru-RU" sz="2800" dirty="0"/>
          </a:p>
        </p:txBody>
      </p:sp>
      <p:pic>
        <p:nvPicPr>
          <p:cNvPr id="5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726" y="150351"/>
            <a:ext cx="2992416" cy="2992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62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7194" y="326956"/>
            <a:ext cx="664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База данных одаренных учеников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56" y="826531"/>
            <a:ext cx="6261100" cy="36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775" y="4686564"/>
            <a:ext cx="9393093" cy="199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521256" y="4224898"/>
            <a:ext cx="5363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Рейтинг учителей по результативности</a:t>
            </a:r>
          </a:p>
        </p:txBody>
      </p:sp>
      <p:pic>
        <p:nvPicPr>
          <p:cNvPr id="6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21078" y="205273"/>
            <a:ext cx="1863377" cy="1863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27245"/>
              </p:ext>
            </p:extLst>
          </p:nvPr>
        </p:nvGraphicFramePr>
        <p:xfrm>
          <a:off x="1619655" y="815097"/>
          <a:ext cx="8426490" cy="6042902"/>
        </p:xfrm>
        <a:graphic>
          <a:graphicData uri="http://schemas.openxmlformats.org/drawingml/2006/table">
            <a:tbl>
              <a:tblPr/>
              <a:tblGrid>
                <a:gridCol w="2197766">
                  <a:extLst>
                    <a:ext uri="{9D8B030D-6E8A-4147-A177-3AD203B41FA5}">
                      <a16:colId xmlns:a16="http://schemas.microsoft.com/office/drawing/2014/main" val="3518411176"/>
                    </a:ext>
                  </a:extLst>
                </a:gridCol>
                <a:gridCol w="5220612">
                  <a:extLst>
                    <a:ext uri="{9D8B030D-6E8A-4147-A177-3AD203B41FA5}">
                      <a16:colId xmlns:a16="http://schemas.microsoft.com/office/drawing/2014/main" val="1022126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198591426"/>
                    </a:ext>
                  </a:extLst>
                </a:gridCol>
              </a:tblGrid>
              <a:tr h="468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Ф.И.О.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Мероприятие,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ема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70989"/>
                  </a:ext>
                </a:extLst>
              </a:tr>
              <a:tr h="702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</a:rPr>
                        <a:t>Крюкова О.П.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</a:rPr>
                        <a:t>учитель начальных классов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</a:rPr>
                        <a:t>Всероссийская конференция Лучшие практики воспитания гражданина России в начальной школе»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</a:rPr>
                        <a:t>2023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8098747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+mj-lt"/>
                          <a:ea typeface="Times New Roman"/>
                          <a:cs typeface="Arial" pitchFamily="34" charset="0"/>
                        </a:rPr>
                        <a:t>Безрядина</a:t>
                      </a: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 Е.Н.,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Учитель изобразительного искусства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Статья в общественно-педагогический </a:t>
                      </a:r>
                      <a:r>
                        <a:rPr lang="ru-R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 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научно-методическом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журнале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"Искусство </a:t>
                      </a:r>
                      <a:r>
                        <a:rPr lang="ru-R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в школе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»: «Своими голосами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(из опыта работы)»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088159"/>
                  </a:ext>
                </a:extLst>
              </a:tr>
              <a:tr h="550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Ситникова В.В.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Учитель биологи</a:t>
                      </a:r>
                      <a:r>
                        <a:rPr lang="ru-RU" sz="1400" baseline="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 и химии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Онлайн-конференция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Учи.ру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«Как вдохновлять учеников?»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94606"/>
                  </a:ext>
                </a:extLst>
              </a:tr>
              <a:tr h="97218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 pitchFamily="34" charset="0"/>
                        </a:rPr>
                        <a:t>Ирзаева Ю.С.,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 pitchFamily="34" charset="0"/>
                        </a:rPr>
                        <a:t>Учитель русского языка и литературы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Статья в педагогическом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печатном издании «Методист»: 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«Междисциплинарный урок по рассказу «Белые стены»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6595541"/>
                  </a:ext>
                </a:extLst>
              </a:tr>
              <a:tr h="48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+mj-lt"/>
                          <a:ea typeface="Times New Roman"/>
                          <a:cs typeface="Arial" pitchFamily="34" charset="0"/>
                        </a:rPr>
                        <a:t>Завацкая</a:t>
                      </a: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 О.Б.,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Учитель физики и 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Всероссийские юношеские Чтения им. В.И. Вернадского,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тема доклада: 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«Экологическое образование: на уроке и после»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780091"/>
                  </a:ext>
                </a:extLst>
              </a:tr>
              <a:tr h="702641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 pitchFamily="34" charset="0"/>
                        </a:rPr>
                        <a:t>Ситникова В.В.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 pitchFamily="34" charset="0"/>
                        </a:rPr>
                        <a:t>Учитель биологи и химии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Проведение</a:t>
                      </a:r>
                      <a:r>
                        <a:rPr lang="ru-RU" sz="1400" baseline="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+mj-lt"/>
                          <a:ea typeface="Times New Roman"/>
                          <a:cs typeface="Arial" pitchFamily="34" charset="0"/>
                        </a:rPr>
                        <a:t>вебинара</a:t>
                      </a:r>
                      <a:r>
                        <a:rPr lang="ru-RU" sz="1400" baseline="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 в рамках «</a:t>
                      </a:r>
                      <a:r>
                        <a:rPr lang="ru-RU" sz="1400" baseline="0" dirty="0" err="1" smtClean="0">
                          <a:latin typeface="+mj-lt"/>
                          <a:ea typeface="Times New Roman"/>
                          <a:cs typeface="Arial" pitchFamily="34" charset="0"/>
                        </a:rPr>
                        <a:t>Взаимообучения</a:t>
                      </a:r>
                      <a:r>
                        <a:rPr lang="ru-RU" sz="1400" baseline="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 городов» по теме «Искусственный интеллект: страшно или страшно полезно?»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478075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Ирзаева</a:t>
                      </a:r>
                      <a:r>
                        <a:rPr lang="ru-RU" sz="1400" baseline="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 Ю.С.,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Учитель русского языка и литературы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Представление</a:t>
                      </a:r>
                      <a:r>
                        <a:rPr lang="ru-RU" sz="1400" baseline="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 обобщения опыта работы в рамках профессионального конкурса ПНП «Образование»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7202436"/>
                  </a:ext>
                </a:extLst>
              </a:tr>
              <a:tr h="7026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Кузнецова Н.В.., Карпов Д.Г.</a:t>
                      </a:r>
                    </a:p>
                    <a:p>
                      <a:r>
                        <a:rPr lang="ru-RU" sz="1400" dirty="0" smtClean="0"/>
                        <a:t>учителя</a:t>
                      </a:r>
                      <a:r>
                        <a:rPr lang="ru-RU" sz="1400" baseline="0" dirty="0" smtClean="0"/>
                        <a:t> физической культуры</a:t>
                      </a:r>
                      <a:endParaRPr lang="ru-RU" sz="1400" dirty="0"/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«Футбол в урочной и внеурочной</a:t>
                      </a:r>
                      <a:r>
                        <a:rPr lang="ru-RU" sz="1400" baseline="0" dirty="0" smtClean="0"/>
                        <a:t> деятельности»</a:t>
                      </a:r>
                      <a:endParaRPr lang="ru-RU" sz="1400" dirty="0"/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Times New Roman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438593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957" y="304800"/>
            <a:ext cx="6279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Представление педагогического опыта</a:t>
            </a:r>
            <a:endParaRPr lang="ru-RU" sz="2800" b="1" dirty="0"/>
          </a:p>
        </p:txBody>
      </p:sp>
      <p:pic>
        <p:nvPicPr>
          <p:cNvPr id="4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6394" y="233265"/>
            <a:ext cx="1648214" cy="1648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95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725" y="504825"/>
            <a:ext cx="6648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Результаты ММСО за 2023-2024 учебный год</a:t>
            </a:r>
          </a:p>
          <a:p>
            <a:pPr algn="ctr"/>
            <a:r>
              <a:rPr lang="ru-RU" sz="2400" b="1" dirty="0" smtClean="0"/>
              <a:t>(«Зона развития»)</a:t>
            </a:r>
            <a:endParaRPr lang="ru-RU" sz="2400" b="1" dirty="0"/>
          </a:p>
        </p:txBody>
      </p:sp>
      <p:pic>
        <p:nvPicPr>
          <p:cNvPr id="34818" name="Picture 2" descr="C:\Users\admin\Desktop\Школа 72\Конкурсы педагогов\Свой голос\ММСО муниц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993" y="2155825"/>
            <a:ext cx="10137945" cy="3997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43025" y="1290935"/>
            <a:ext cx="948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 динамике изменения показателя «количество призеров на муниципальном уровне» МБОУ СШ №72 –  в десятке лучших липецких школ.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9831" y="289052"/>
            <a:ext cx="1648214" cy="1648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725" y="504825"/>
            <a:ext cx="664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Результаты ММСО за 2023-2024 учебный год</a:t>
            </a:r>
            <a:endParaRPr lang="ru-RU" sz="2400" b="1" dirty="0"/>
          </a:p>
        </p:txBody>
      </p:sp>
      <p:pic>
        <p:nvPicPr>
          <p:cNvPr id="35842" name="Picture 2" descr="C:\Users\admin\Desktop\Школа 72\Конкурсы педагогов\Свой голос\ММСО реги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43" y="1960563"/>
            <a:ext cx="10103207" cy="38877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8943" y="1525876"/>
            <a:ext cx="9842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 количеству призовых мест в региональных конкурсах  - в 5-ке школ-лидеров города Липецка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8403" y="181638"/>
            <a:ext cx="1648214" cy="1648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725" y="504825"/>
            <a:ext cx="664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Результаты ММСО за 2023-2024 учебный год</a:t>
            </a:r>
            <a:endParaRPr lang="ru-RU" sz="2400" b="1" dirty="0"/>
          </a:p>
        </p:txBody>
      </p:sp>
      <p:pic>
        <p:nvPicPr>
          <p:cNvPr id="36866" name="Picture 2" descr="C:\Users\admin\Desktop\Школа 72\Конкурсы педагогов\Свой голос\ММСО переч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90" y="1990041"/>
            <a:ext cx="10601201" cy="3400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6610" y="1195775"/>
            <a:ext cx="8877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 количеству призовых мест во всероссийских конкурсах, входящих в перечень Министерства просвещения – 1-е место в городе.</a:t>
            </a:r>
          </a:p>
        </p:txBody>
      </p:sp>
      <p:pic>
        <p:nvPicPr>
          <p:cNvPr id="6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5684" y="341827"/>
            <a:ext cx="1648214" cy="1648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5934" y="5765059"/>
            <a:ext cx="8848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*Увеличили результативность </a:t>
            </a:r>
            <a:r>
              <a:rPr lang="ru-RU" dirty="0"/>
              <a:t>с одного призового места до двенадцати.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2" y="863032"/>
            <a:ext cx="3835465" cy="5113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082" y="863032"/>
            <a:ext cx="3813255" cy="5189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197" y="863032"/>
            <a:ext cx="37964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1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Школа 72\Конкурсы педагогов\Свой голос\Фото школы 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297" y="847725"/>
            <a:ext cx="6537209" cy="423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442524" y="1797544"/>
            <a:ext cx="37433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Расположена МБОУ СШ №72 в спальном районе Липецка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ул. Юных Натуралистов 12А.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работает в 2-хсменном режиме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дней в неделю.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Контингент учащихся – жители пришкольного микрорайона, в том числе дети с ОВЗ и дети-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инофоны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школы: 27 лет.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2023 г. с приходом нового директора, Андреевой Елены Вячеславовны, практически полностью сменилась управленческая команда школы.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9372" y="152594"/>
            <a:ext cx="1914525" cy="191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68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295" y="239383"/>
            <a:ext cx="492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Педагогический состав</a:t>
            </a:r>
            <a:endParaRPr lang="ru-RU" sz="36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50091385"/>
              </p:ext>
            </p:extLst>
          </p:nvPr>
        </p:nvGraphicFramePr>
        <p:xfrm>
          <a:off x="569166" y="885714"/>
          <a:ext cx="4851173" cy="334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3796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4099" y="161925"/>
            <a:ext cx="1914525" cy="1914525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1497201"/>
              </p:ext>
            </p:extLst>
          </p:nvPr>
        </p:nvGraphicFramePr>
        <p:xfrm>
          <a:off x="5533053" y="1240278"/>
          <a:ext cx="4243889" cy="298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75769956"/>
              </p:ext>
            </p:extLst>
          </p:nvPr>
        </p:nvGraphicFramePr>
        <p:xfrm>
          <a:off x="3573624" y="4581330"/>
          <a:ext cx="5262466" cy="196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6968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5455401"/>
              </p:ext>
            </p:extLst>
          </p:nvPr>
        </p:nvGraphicFramePr>
        <p:xfrm>
          <a:off x="6410131" y="676275"/>
          <a:ext cx="5324669" cy="544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38175" y="725158"/>
          <a:ext cx="5072332" cy="577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91800" y="0"/>
            <a:ext cx="1600200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14775" y="200025"/>
            <a:ext cx="3958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Отраслевые награды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6968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25525" y="-652184"/>
            <a:ext cx="14209579" cy="8063287"/>
            <a:chOff x="-396302" y="-915014"/>
            <a:chExt cx="10019162" cy="7394605"/>
          </a:xfrm>
        </p:grpSpPr>
        <p:sp>
          <p:nvSpPr>
            <p:cNvPr id="40" name="Полилиния 39"/>
            <p:cNvSpPr/>
            <p:nvPr/>
          </p:nvSpPr>
          <p:spPr>
            <a:xfrm flipH="1" flipV="1">
              <a:off x="6570154" y="-597101"/>
              <a:ext cx="3052706" cy="6808464"/>
            </a:xfrm>
            <a:custGeom>
              <a:avLst/>
              <a:gdLst>
                <a:gd name="connsiteX0" fmla="*/ 0 w 3046639"/>
                <a:gd name="connsiteY0" fmla="*/ 0 h 6842862"/>
                <a:gd name="connsiteX1" fmla="*/ 3046639 w 3046639"/>
                <a:gd name="connsiteY1" fmla="*/ 6842862 h 6842862"/>
                <a:gd name="connsiteX2" fmla="*/ 0 w 3046639"/>
                <a:gd name="connsiteY2" fmla="*/ 6842862 h 6842862"/>
                <a:gd name="connsiteX3" fmla="*/ 0 w 3046639"/>
                <a:gd name="connsiteY3" fmla="*/ 0 h 68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639" h="6842862">
                  <a:moveTo>
                    <a:pt x="0" y="0"/>
                  </a:moveTo>
                  <a:lnTo>
                    <a:pt x="3046639" y="6842862"/>
                  </a:lnTo>
                  <a:lnTo>
                    <a:pt x="0" y="68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C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Шестиугольник 49"/>
            <p:cNvSpPr/>
            <p:nvPr/>
          </p:nvSpPr>
          <p:spPr>
            <a:xfrm rot="1607622" flipH="1">
              <a:off x="2428645" y="40725"/>
              <a:ext cx="1896106" cy="1634574"/>
            </a:xfrm>
            <a:prstGeom prst="hexag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Полилиния 50"/>
            <p:cNvSpPr/>
            <p:nvPr/>
          </p:nvSpPr>
          <p:spPr>
            <a:xfrm flipH="1">
              <a:off x="4824454" y="-915014"/>
              <a:ext cx="2875911" cy="2640801"/>
            </a:xfrm>
            <a:custGeom>
              <a:avLst/>
              <a:gdLst>
                <a:gd name="connsiteX0" fmla="*/ 1414604 w 1945263"/>
                <a:gd name="connsiteY0" fmla="*/ 174665 h 1676951"/>
                <a:gd name="connsiteX1" fmla="*/ 542341 w 1945263"/>
                <a:gd name="connsiteY1" fmla="*/ 174665 h 1676951"/>
                <a:gd name="connsiteX2" fmla="*/ 211938 w 1945263"/>
                <a:gd name="connsiteY2" fmla="*/ 835470 h 1676951"/>
                <a:gd name="connsiteX3" fmla="*/ 542341 w 1945263"/>
                <a:gd name="connsiteY3" fmla="*/ 1496275 h 1676951"/>
                <a:gd name="connsiteX4" fmla="*/ 1414604 w 1945263"/>
                <a:gd name="connsiteY4" fmla="*/ 1496275 h 1676951"/>
                <a:gd name="connsiteX5" fmla="*/ 1745006 w 1945263"/>
                <a:gd name="connsiteY5" fmla="*/ 835470 h 1676951"/>
                <a:gd name="connsiteX6" fmla="*/ 1526025 w 1945263"/>
                <a:gd name="connsiteY6" fmla="*/ 0 h 1676951"/>
                <a:gd name="connsiteX7" fmla="*/ 1945263 w 1945263"/>
                <a:gd name="connsiteY7" fmla="*/ 838476 h 1676951"/>
                <a:gd name="connsiteX8" fmla="*/ 1526026 w 1945263"/>
                <a:gd name="connsiteY8" fmla="*/ 1676951 h 1676951"/>
                <a:gd name="connsiteX9" fmla="*/ 419238 w 1945263"/>
                <a:gd name="connsiteY9" fmla="*/ 1676951 h 1676951"/>
                <a:gd name="connsiteX10" fmla="*/ 0 w 1945263"/>
                <a:gd name="connsiteY10" fmla="*/ 838476 h 1676951"/>
                <a:gd name="connsiteX11" fmla="*/ 419238 w 1945263"/>
                <a:gd name="connsiteY11" fmla="*/ 0 h 16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5263" h="1676951">
                  <a:moveTo>
                    <a:pt x="1414604" y="174665"/>
                  </a:moveTo>
                  <a:lnTo>
                    <a:pt x="542341" y="174665"/>
                  </a:lnTo>
                  <a:lnTo>
                    <a:pt x="211938" y="835470"/>
                  </a:lnTo>
                  <a:lnTo>
                    <a:pt x="542341" y="1496275"/>
                  </a:lnTo>
                  <a:lnTo>
                    <a:pt x="1414604" y="1496275"/>
                  </a:lnTo>
                  <a:lnTo>
                    <a:pt x="1745006" y="835470"/>
                  </a:lnTo>
                  <a:close/>
                  <a:moveTo>
                    <a:pt x="1526025" y="0"/>
                  </a:moveTo>
                  <a:lnTo>
                    <a:pt x="1945263" y="838476"/>
                  </a:lnTo>
                  <a:lnTo>
                    <a:pt x="1526026" y="1676951"/>
                  </a:lnTo>
                  <a:lnTo>
                    <a:pt x="419238" y="1676951"/>
                  </a:lnTo>
                  <a:lnTo>
                    <a:pt x="0" y="838476"/>
                  </a:lnTo>
                  <a:lnTo>
                    <a:pt x="419238" y="0"/>
                  </a:lnTo>
                  <a:close/>
                </a:path>
              </a:pathLst>
            </a:custGeom>
            <a:gradFill>
              <a:gsLst>
                <a:gs pos="0">
                  <a:srgbClr val="D007F1">
                    <a:alpha val="0"/>
                  </a:srgbClr>
                </a:gs>
                <a:gs pos="100000">
                  <a:srgbClr val="138FA8">
                    <a:alpha val="8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Шестиугольник 51"/>
            <p:cNvSpPr/>
            <p:nvPr/>
          </p:nvSpPr>
          <p:spPr>
            <a:xfrm rot="198125" flipH="1">
              <a:off x="3235682" y="1875771"/>
              <a:ext cx="5340431" cy="4603820"/>
            </a:xfrm>
            <a:prstGeom prst="hexagon">
              <a:avLst/>
            </a:prstGeom>
            <a:gradFill>
              <a:gsLst>
                <a:gs pos="73000">
                  <a:schemeClr val="accent1">
                    <a:lumMod val="0"/>
                    <a:lumOff val="100000"/>
                    <a:alpha val="37000"/>
                  </a:schemeClr>
                </a:gs>
                <a:gs pos="100000">
                  <a:schemeClr val="accent1">
                    <a:lumMod val="30000"/>
                    <a:lumOff val="70000"/>
                    <a:alpha val="63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Шестиугольник 53"/>
            <p:cNvSpPr/>
            <p:nvPr/>
          </p:nvSpPr>
          <p:spPr>
            <a:xfrm rot="707877" flipH="1">
              <a:off x="-396302" y="3359077"/>
              <a:ext cx="1458947" cy="1257713"/>
            </a:xfrm>
            <a:prstGeom prst="hexagon">
              <a:avLst/>
            </a:prstGeom>
            <a:solidFill>
              <a:srgbClr val="02CDF6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ru-R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" name="AutoShape 4" descr="https://get.pxhere.com/photo/hand-sun-environment-live-finger-produce-globe-world-energy-eco-ecology-earth-illustration-globalization-hands-planet-conservation-protection-protect-fragile-global-bio-responsibility-sensitive-1334144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848" y="124303"/>
            <a:ext cx="1171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ru-RU" sz="3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Модель школьной методической службы</a:t>
            </a:r>
            <a:endParaRPr lang="ru-RU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7943" y="1575289"/>
            <a:ext cx="3320158" cy="5278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7833" y="738114"/>
            <a:ext cx="2549078" cy="50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61712" y="2374128"/>
            <a:ext cx="6283063" cy="567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совет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05315" y="3309886"/>
            <a:ext cx="9025001" cy="567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объединения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084582" y="1512876"/>
            <a:ext cx="2845580" cy="567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команда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429782" y="1274915"/>
            <a:ext cx="0" cy="2672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429782" y="2953488"/>
            <a:ext cx="1" cy="3271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3502901" y="1038345"/>
            <a:ext cx="1601939" cy="361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539348" y="3922673"/>
            <a:ext cx="10447094" cy="1399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63972" y="4049516"/>
            <a:ext cx="1439327" cy="11074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учителей начальных классов</a:t>
            </a:r>
          </a:p>
        </p:txBody>
      </p:sp>
      <p:sp>
        <p:nvSpPr>
          <p:cNvPr id="55" name="Овал 54"/>
          <p:cNvSpPr/>
          <p:nvPr/>
        </p:nvSpPr>
        <p:spPr>
          <a:xfrm>
            <a:off x="3033880" y="4067125"/>
            <a:ext cx="1462277" cy="10721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учителей-филологов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484613" y="4078369"/>
            <a:ext cx="1633748" cy="10721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естественно-</a:t>
            </a:r>
          </a:p>
          <a:p>
            <a:pPr algn="ctr" defTabSz="1219170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атематического цикла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150238" y="4080844"/>
            <a:ext cx="1658054" cy="10721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учителей истории и общество-знания</a:t>
            </a:r>
          </a:p>
        </p:txBody>
      </p:sp>
      <p:sp>
        <p:nvSpPr>
          <p:cNvPr id="59" name="Овал 58"/>
          <p:cNvSpPr/>
          <p:nvPr/>
        </p:nvSpPr>
        <p:spPr>
          <a:xfrm>
            <a:off x="7840169" y="4067125"/>
            <a:ext cx="1653757" cy="10721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учителей ФК,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ОБЗР, труда (технологии) 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 ЭЦ</a:t>
            </a:r>
          </a:p>
        </p:txBody>
      </p:sp>
      <p:sp>
        <p:nvSpPr>
          <p:cNvPr id="60" name="Овал 59"/>
          <p:cNvSpPr/>
          <p:nvPr/>
        </p:nvSpPr>
        <p:spPr>
          <a:xfrm>
            <a:off x="9545700" y="4058535"/>
            <a:ext cx="1717479" cy="10721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классных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358207" y="2305731"/>
            <a:ext cx="2271437" cy="7030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8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sz="18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954431" y="2248938"/>
            <a:ext cx="2253579" cy="8060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8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Информационно-библиотечный центр</a:t>
            </a:r>
            <a:endParaRPr lang="ru-RU" sz="18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7840169" y="1104693"/>
            <a:ext cx="1736688" cy="303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5" name="Прямоугольник 2054"/>
          <p:cNvSpPr/>
          <p:nvPr/>
        </p:nvSpPr>
        <p:spPr>
          <a:xfrm>
            <a:off x="2105400" y="5572902"/>
            <a:ext cx="1977188" cy="1133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команды учителей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834115" y="5572902"/>
            <a:ext cx="2250467" cy="1133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специалиста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371971" y="5583583"/>
            <a:ext cx="2376081" cy="1133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педагогического капитала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H="1">
            <a:off x="6874908" y="1997907"/>
            <a:ext cx="2126462" cy="320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8" name="Прямоугольник 2057"/>
          <p:cNvSpPr/>
          <p:nvPr/>
        </p:nvSpPr>
        <p:spPr>
          <a:xfrm>
            <a:off x="114614" y="2449652"/>
            <a:ext cx="1695128" cy="1415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467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школы</a:t>
            </a:r>
            <a:endParaRPr lang="ru-RU" sz="1467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0920" y="5507321"/>
            <a:ext cx="1769757" cy="1327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1467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 педагога</a:t>
            </a:r>
            <a:endParaRPr lang="ru-RU" sz="1467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трелка вниз 84"/>
          <p:cNvSpPr/>
          <p:nvPr/>
        </p:nvSpPr>
        <p:spPr>
          <a:xfrm rot="10800000">
            <a:off x="630579" y="3979146"/>
            <a:ext cx="535029" cy="143691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3761868" y="1964704"/>
            <a:ext cx="2199544" cy="328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4338386" y="5572903"/>
            <a:ext cx="2329667" cy="1133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Наставнический клуб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32625" y="1547476"/>
            <a:ext cx="2754528" cy="4946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Ученический совет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flipV="1">
            <a:off x="3734379" y="1812810"/>
            <a:ext cx="948051" cy="102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8077316" y="1812810"/>
            <a:ext cx="948051" cy="102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7349" y="79213"/>
            <a:ext cx="1256706" cy="1256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6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5535" y="2800001"/>
            <a:ext cx="4917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Профессиональные дефициты педагогов</a:t>
            </a:r>
            <a:endParaRPr lang="ru-RU" sz="3200" b="1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8570456" y="4493976"/>
            <a:ext cx="3189549" cy="1974977"/>
          </a:xfrm>
          <a:prstGeom prst="cloudCallout">
            <a:avLst/>
          </a:prstGeom>
          <a:solidFill>
            <a:schemeClr val="accent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Цифровая грамотность</a:t>
            </a:r>
            <a:br>
              <a:rPr lang="ru-RU" dirty="0" smtClean="0"/>
            </a:br>
            <a:r>
              <a:rPr lang="ru-RU" dirty="0" smtClean="0"/>
              <a:t>(педагоги-</a:t>
            </a:r>
            <a:r>
              <a:rPr lang="ru-RU" dirty="0" err="1" smtClean="0"/>
              <a:t>стажисты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8044156" y="2312044"/>
            <a:ext cx="3754404" cy="1939135"/>
          </a:xfrm>
          <a:prstGeom prst="cloudCallout">
            <a:avLst/>
          </a:prstGeom>
          <a:solidFill>
            <a:schemeClr val="accent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Междисциплинарный подход к обучению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581608" y="180541"/>
            <a:ext cx="3141305" cy="1847460"/>
          </a:xfrm>
          <a:prstGeom prst="cloudCallout">
            <a:avLst/>
          </a:prstGeom>
          <a:solidFill>
            <a:schemeClr val="accent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Инструментарий формирующего оценивания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8647824" y="217864"/>
            <a:ext cx="3150736" cy="1810137"/>
          </a:xfrm>
          <a:prstGeom prst="cloudCallout">
            <a:avLst/>
          </a:prstGeom>
          <a:solidFill>
            <a:schemeClr val="accent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исследовательской деятельности</a:t>
            </a:r>
          </a:p>
          <a:p>
            <a:pPr algn="ctr"/>
            <a:r>
              <a:rPr lang="ru-RU" dirty="0" smtClean="0"/>
              <a:t>(часть педагогов)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4606078" y="354445"/>
            <a:ext cx="3158581" cy="2150630"/>
          </a:xfrm>
          <a:prstGeom prst="cloudCallout">
            <a:avLst/>
          </a:prstGeom>
          <a:solidFill>
            <a:schemeClr val="accent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работы с искусственным интеллектом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923337" y="4172145"/>
            <a:ext cx="3060441" cy="1847460"/>
          </a:xfrm>
          <a:prstGeom prst="cloudCallout">
            <a:avLst/>
          </a:prstGeom>
          <a:solidFill>
            <a:schemeClr val="accent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Страх публичных выступлений</a:t>
            </a:r>
          </a:p>
          <a:p>
            <a:pPr algn="ctr"/>
            <a:r>
              <a:rPr lang="ru-RU" dirty="0" smtClean="0"/>
              <a:t>(часть педагогов)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81608" y="2233010"/>
            <a:ext cx="2917370" cy="1644209"/>
          </a:xfrm>
          <a:prstGeom prst="cloudCallout">
            <a:avLst/>
          </a:prstGeom>
          <a:solidFill>
            <a:schemeClr val="accent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надпредметных навыков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4726766" y="4239498"/>
            <a:ext cx="3723002" cy="1865168"/>
          </a:xfrm>
          <a:prstGeom prst="cloudCallout">
            <a:avLst/>
          </a:prstGeom>
          <a:solidFill>
            <a:schemeClr val="accent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Общепедагогические навыки</a:t>
            </a:r>
          </a:p>
          <a:p>
            <a:pPr algn="ctr"/>
            <a:r>
              <a:rPr lang="ru-RU" dirty="0" smtClean="0"/>
              <a:t>(молодые педагоги)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9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1800" y="0"/>
            <a:ext cx="1600200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76625" y="342900"/>
            <a:ext cx="5564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Формы методической работы</a:t>
            </a:r>
            <a:endParaRPr lang="ru-RU" sz="3200" b="1" dirty="0"/>
          </a:p>
        </p:txBody>
      </p:sp>
      <p:sp>
        <p:nvSpPr>
          <p:cNvPr id="6" name="Пятно 1 5"/>
          <p:cNvSpPr/>
          <p:nvPr/>
        </p:nvSpPr>
        <p:spPr>
          <a:xfrm>
            <a:off x="209550" y="485775"/>
            <a:ext cx="3019425" cy="1981200"/>
          </a:xfrm>
          <a:prstGeom prst="irregularSeal1">
            <a:avLst/>
          </a:prstGeom>
          <a:solidFill>
            <a:srgbClr val="7030A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Тематический </a:t>
            </a:r>
            <a:r>
              <a:rPr lang="ru-RU" dirty="0" err="1" smtClean="0">
                <a:solidFill>
                  <a:schemeClr val="tx1"/>
                </a:solidFill>
              </a:rPr>
              <a:t>квиз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6505575" y="4629150"/>
            <a:ext cx="3019425" cy="1981200"/>
          </a:xfrm>
          <a:prstGeom prst="irregularSeal1">
            <a:avLst/>
          </a:prstGeom>
          <a:solidFill>
            <a:srgbClr val="FC34B5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Мастер-класс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505575" y="762000"/>
            <a:ext cx="3019425" cy="1981200"/>
          </a:xfrm>
          <a:prstGeom prst="irregularSeal1">
            <a:avLst/>
          </a:prstGeom>
          <a:solidFill>
            <a:srgbClr val="7030A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Мастерская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педкапитала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3609975" y="1009650"/>
            <a:ext cx="3305175" cy="2124075"/>
          </a:xfrm>
          <a:prstGeom prst="irregularSeal1">
            <a:avLst/>
          </a:prstGeom>
          <a:solidFill>
            <a:srgbClr val="FC34B5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Конкурс наставников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«Следуй за мной»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9029700" y="3790950"/>
            <a:ext cx="3019425" cy="1981200"/>
          </a:xfrm>
          <a:prstGeom prst="irregularSeal1">
            <a:avLst/>
          </a:prstGeom>
          <a:solidFill>
            <a:srgbClr val="FC34B5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Проектные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14326" y="4276725"/>
            <a:ext cx="3543300" cy="2390775"/>
          </a:xfrm>
          <a:prstGeom prst="irregularSeal1">
            <a:avLst/>
          </a:prstGeom>
          <a:solidFill>
            <a:srgbClr val="FC34B5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Образовательный вояж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723900" y="2390775"/>
            <a:ext cx="3019425" cy="1981200"/>
          </a:xfrm>
          <a:prstGeom prst="irregularSeal1">
            <a:avLst/>
          </a:prstGeom>
          <a:solidFill>
            <a:srgbClr val="FC34B5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Ворк-шоп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9048750" y="1285875"/>
            <a:ext cx="3019425" cy="1981200"/>
          </a:xfrm>
          <a:prstGeom prst="irregularSeal1">
            <a:avLst/>
          </a:prstGeom>
          <a:solidFill>
            <a:srgbClr val="FC34B5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Форсайт-сессия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6286500" y="2657475"/>
            <a:ext cx="3019425" cy="1981200"/>
          </a:xfrm>
          <a:prstGeom prst="irregularSeal1">
            <a:avLst/>
          </a:prstGeom>
          <a:solidFill>
            <a:srgbClr val="7030A0">
              <a:alpha val="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Методический калейдоскоп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3571875" y="3181350"/>
            <a:ext cx="3019425" cy="1981200"/>
          </a:xfrm>
          <a:prstGeom prst="irregularSeal1">
            <a:avLst/>
          </a:prstGeom>
          <a:solidFill>
            <a:srgbClr val="FC34B5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Открытый урок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3771900" y="4772025"/>
            <a:ext cx="3524250" cy="2085975"/>
          </a:xfrm>
          <a:prstGeom prst="irregularSeal1">
            <a:avLst/>
          </a:prstGeom>
          <a:solidFill>
            <a:srgbClr val="7030A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Вебинары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Взаимообучение</a:t>
            </a:r>
            <a:r>
              <a:rPr lang="ru-RU" dirty="0" smtClean="0">
                <a:solidFill>
                  <a:schemeClr val="tx1"/>
                </a:solidFill>
              </a:rPr>
              <a:t> городов»</a:t>
            </a:r>
          </a:p>
        </p:txBody>
      </p:sp>
    </p:spTree>
    <p:extLst>
      <p:ext uri="{BB962C8B-B14F-4D97-AF65-F5344CB8AC3E}">
        <p14:creationId xmlns:p14="http://schemas.microsoft.com/office/powerpoint/2010/main" val="26696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923" y="5423148"/>
            <a:ext cx="345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Региональная инновационная площадка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0" y="733661"/>
            <a:ext cx="3230604" cy="3929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4" y="4558906"/>
            <a:ext cx="3284000" cy="7837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215" y="680357"/>
            <a:ext cx="2405673" cy="4742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888" y="680355"/>
            <a:ext cx="2297077" cy="4742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9828" y="5457826"/>
            <a:ext cx="3555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Представление опыта </a:t>
            </a:r>
          </a:p>
          <a:p>
            <a:pPr algn="ctr"/>
            <a:r>
              <a:rPr lang="ru-RU" sz="2000" b="1" dirty="0" smtClean="0"/>
              <a:t>инновационной деятельности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2206" y="183154"/>
            <a:ext cx="2513696" cy="18034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2206" y="1909731"/>
            <a:ext cx="2513696" cy="18215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2206" y="3659987"/>
            <a:ext cx="2513696" cy="1797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0" y="152400"/>
            <a:ext cx="452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Наши </a:t>
            </a:r>
            <a:r>
              <a:rPr lang="ru-RU" sz="3600" b="1" dirty="0" smtClean="0"/>
              <a:t>новые проекты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3900" y="1038225"/>
            <a:ext cx="2628900" cy="914400"/>
          </a:xfrm>
          <a:prstGeom prst="roundRect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Точка роста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3325" y="1085850"/>
            <a:ext cx="2628900" cy="914400"/>
          </a:xfrm>
          <a:prstGeom prst="roundRect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Ты в «</a:t>
            </a:r>
            <a:r>
              <a:rPr lang="ru-RU" sz="3200" dirty="0" err="1" smtClean="0">
                <a:solidFill>
                  <a:schemeClr val="tx1"/>
                </a:solidFill>
              </a:rPr>
              <a:t>ТОПе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95775" y="2828925"/>
            <a:ext cx="2695575" cy="1276350"/>
          </a:xfrm>
          <a:prstGeom prst="roundRect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Школьный театр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5274" y="5610224"/>
            <a:ext cx="3262573" cy="847725"/>
          </a:xfrm>
          <a:prstGeom prst="roundRect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«Хранители памяти»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(м</a:t>
            </a:r>
            <a:r>
              <a:rPr lang="ru-RU" sz="1600" dirty="0" smtClean="0">
                <a:solidFill>
                  <a:schemeClr val="tx1"/>
                </a:solidFill>
              </a:rPr>
              <a:t>узей </a:t>
            </a:r>
            <a:r>
              <a:rPr lang="ru-RU" sz="1600" dirty="0" smtClean="0">
                <a:solidFill>
                  <a:schemeClr val="tx1"/>
                </a:solidFill>
              </a:rPr>
              <a:t>Боевой </a:t>
            </a:r>
            <a:r>
              <a:rPr lang="ru-RU" sz="1600" dirty="0" smtClean="0">
                <a:solidFill>
                  <a:schemeClr val="tx1"/>
                </a:solidFill>
              </a:rPr>
              <a:t>славы)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43100" y="2019300"/>
            <a:ext cx="14288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438442" y="2619376"/>
            <a:ext cx="3505200" cy="1828799"/>
          </a:xfrm>
          <a:prstGeom prst="ellipse">
            <a:avLst/>
          </a:prstGeom>
          <a:solidFill>
            <a:srgbClr val="7030A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Одаренные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ученики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200" dirty="0" smtClean="0">
                <a:solidFill>
                  <a:schemeClr val="tx1"/>
                </a:solidFill>
              </a:rPr>
              <a:t>в том числе и дети с ОВЗ и дети мигрантов)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6250" y="2571750"/>
            <a:ext cx="3190875" cy="1990725"/>
          </a:xfrm>
          <a:prstGeom prst="ellipse">
            <a:avLst/>
          </a:prstGeom>
          <a:solidFill>
            <a:srgbClr val="7030A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Слабоуспевающие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ученики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dirty="0">
                <a:solidFill>
                  <a:prstClr val="black"/>
                </a:solidFill>
              </a:rPr>
              <a:t>(</a:t>
            </a:r>
            <a:r>
              <a:rPr lang="ru-RU" sz="1200" dirty="0">
                <a:solidFill>
                  <a:prstClr val="black"/>
                </a:solidFill>
              </a:rPr>
              <a:t>в том числе и дети с ОВЗ и дети мигрантов)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9048750" y="2019300"/>
            <a:ext cx="2" cy="561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3981450" y="5581650"/>
            <a:ext cx="3581400" cy="914400"/>
          </a:xfrm>
          <a:prstGeom prst="roundRect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«Школьник-72»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(информационно-познавательный журнал)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257550" y="1905000"/>
            <a:ext cx="241935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5676900" y="1885950"/>
            <a:ext cx="1876425" cy="904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3990975" y="4448175"/>
            <a:ext cx="3581400" cy="914400"/>
          </a:xfrm>
          <a:prstGeom prst="roundRect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Медиаклуб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«Полный кадр»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986453" y="5566237"/>
            <a:ext cx="3581400" cy="914400"/>
          </a:xfrm>
          <a:prstGeom prst="roundRect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Научное сообщество «Орден совы»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V="1">
            <a:off x="1895302" y="4871258"/>
            <a:ext cx="2044931" cy="6151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3557848" y="6026727"/>
            <a:ext cx="432261" cy="8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stCxn id="83" idx="3"/>
          </p:cNvCxnSpPr>
          <p:nvPr/>
        </p:nvCxnSpPr>
        <p:spPr>
          <a:xfrm>
            <a:off x="7572375" y="4905375"/>
            <a:ext cx="1937385" cy="6225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7550728" y="6071062"/>
            <a:ext cx="432261" cy="8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5" idx="2"/>
          </p:cNvCxnSpPr>
          <p:nvPr/>
        </p:nvCxnSpPr>
        <p:spPr>
          <a:xfrm flipH="1">
            <a:off x="5636871" y="4105275"/>
            <a:ext cx="6692" cy="3509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5691792" y="5322545"/>
            <a:ext cx="2952" cy="3721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C:\Users\admin\Desktop\Школа 72\Конкурсы педагогов\Свой голос\Лого 72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4386" y="0"/>
            <a:ext cx="1648214" cy="1648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6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899</Words>
  <Application>Microsoft Office PowerPoint</Application>
  <PresentationFormat>Широкоэкранный</PresentationFormat>
  <Paragraphs>145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1_Тема Office</vt:lpstr>
      <vt:lpstr>«Методическая работа МБОУ СШ №72 г. Липецка  в схемах, таблицах и цифрах»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Irzaeva</dc:creator>
  <cp:lastModifiedBy>Irzaeva</cp:lastModifiedBy>
  <cp:revision>41</cp:revision>
  <dcterms:created xsi:type="dcterms:W3CDTF">2024-11-13T11:20:22Z</dcterms:created>
  <dcterms:modified xsi:type="dcterms:W3CDTF">2024-11-29T14:01:30Z</dcterms:modified>
</cp:coreProperties>
</file>